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trictFirstAndLastChars="0" embedTrueTypeFonts="1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8" d="100"/>
          <a:sy n="188" d="100"/>
        </p:scale>
        <p:origin x="-112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49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714511" y="685800"/>
            <a:ext cx="3429000" cy="342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159783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3" y="218004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4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57204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600" cy="4797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26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575055" y="20480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57226" y="1076344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792288" y="3600457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792288" y="4025511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3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5400000">
            <a:off x="5463750" y="137164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5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685800" y="159783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22313" y="218004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4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57204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3"/>
          </p:nvPr>
        </p:nvSpPr>
        <p:spPr>
          <a:xfrm>
            <a:off x="4645030" y="1151335"/>
            <a:ext cx="4041600" cy="4797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4"/>
          </p:nvPr>
        </p:nvSpPr>
        <p:spPr>
          <a:xfrm>
            <a:off x="4645030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26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575055" y="20480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57226" y="1076344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792288" y="3600457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792288" y="4025511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3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 rot="5400000">
            <a:off x="5463750" y="137164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5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7672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64025" tIns="64025" rIns="64025" bIns="640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5600" marR="0" lvl="1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11200" marR="0" lvl="2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66800" marR="0" lvl="3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2400" marR="0" lvl="4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78000" marR="0" lvl="5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600" marR="0" lvl="6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9200" marR="0" lvl="7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844800" marR="0" lvl="8" indent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7672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hyperlink" Target="http://ppt/slides/slide4.xml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hyperlink" Target="http://ppt/slides/slide4.xml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hyperlink" Target="http://ppt/slides/slide4.xml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ppt/slides/slide4.xml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4.x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g"/><Relationship Id="rId20" Type="http://schemas.openxmlformats.org/officeDocument/2006/relationships/image" Target="../media/image24.gif"/><Relationship Id="rId21" Type="http://schemas.openxmlformats.org/officeDocument/2006/relationships/image" Target="../media/image25.png"/><Relationship Id="rId22" Type="http://schemas.openxmlformats.org/officeDocument/2006/relationships/image" Target="../media/image26.jpg"/><Relationship Id="rId23" Type="http://schemas.openxmlformats.org/officeDocument/2006/relationships/image" Target="../media/image27.png"/><Relationship Id="rId24" Type="http://schemas.openxmlformats.org/officeDocument/2006/relationships/image" Target="../media/image28.jpg"/><Relationship Id="rId25" Type="http://schemas.openxmlformats.org/officeDocument/2006/relationships/image" Target="../media/image29.jpg"/><Relationship Id="rId26" Type="http://schemas.openxmlformats.org/officeDocument/2006/relationships/image" Target="../media/image30.jpg"/><Relationship Id="rId27" Type="http://schemas.openxmlformats.org/officeDocument/2006/relationships/image" Target="../media/image31.jpg"/><Relationship Id="rId28" Type="http://schemas.openxmlformats.org/officeDocument/2006/relationships/hyperlink" Target="http://ppt/slides/slide4.xml" TargetMode="External"/><Relationship Id="rId29" Type="http://schemas.openxmlformats.org/officeDocument/2006/relationships/image" Target="../media/image4.png"/><Relationship Id="rId10" Type="http://schemas.openxmlformats.org/officeDocument/2006/relationships/image" Target="../media/image15.jpg"/><Relationship Id="rId11" Type="http://schemas.openxmlformats.org/officeDocument/2006/relationships/image" Target="../media/image16.pn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hyperlink" Target="http://www.merchantcircle.com/business/Mountain.Lakes.Resort.909-276-5705/picture/view/3078542" TargetMode="External"/><Relationship Id="rId16" Type="http://schemas.openxmlformats.org/officeDocument/2006/relationships/image" Target="../media/image20.png"/><Relationship Id="rId17" Type="http://schemas.openxmlformats.org/officeDocument/2006/relationships/image" Target="../media/image21.jpg"/><Relationship Id="rId18" Type="http://schemas.openxmlformats.org/officeDocument/2006/relationships/image" Target="../media/image22.gif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beach chairs umbrell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2"/>
            <a:ext cx="9144000" cy="51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0" y="1217"/>
            <a:ext cx="9144000" cy="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920774" y="2055834"/>
            <a:ext cx="4582500" cy="114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1F1F1"/>
                </a:solidFill>
                <a:latin typeface="Arial Black"/>
                <a:ea typeface="Arial Black"/>
                <a:cs typeface="Arial Black"/>
                <a:sym typeface="Arial Black"/>
              </a:rPr>
              <a:t>RELAX</a:t>
            </a:r>
            <a:endParaRPr sz="4800">
              <a:solidFill>
                <a:srgbClr val="F1F1F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-52875" y="4017822"/>
            <a:ext cx="3807300" cy="122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>
                <a:solidFill>
                  <a:srgbClr val="AFBFCE"/>
                </a:solidFill>
                <a:latin typeface="Impact"/>
                <a:ea typeface="Impact"/>
                <a:cs typeface="Impact"/>
                <a:sym typeface="Impact"/>
              </a:rPr>
              <a:t>INDULDGE</a:t>
            </a:r>
            <a:endParaRPr sz="7400">
              <a:solidFill>
                <a:srgbClr val="AFBFC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-81125" y="7950"/>
            <a:ext cx="9144000" cy="158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8B8B8"/>
                </a:solidFill>
                <a:latin typeface="Georgia"/>
                <a:ea typeface="Georgia"/>
                <a:cs typeface="Georgia"/>
                <a:sym typeface="Georgia"/>
              </a:rPr>
              <a:t>Leisure Time Travel </a:t>
            </a:r>
            <a:endParaRPr sz="4800">
              <a:solidFill>
                <a:srgbClr val="B8B8B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B8B8B8"/>
                </a:solidFill>
                <a:latin typeface="Georgia"/>
                <a:ea typeface="Georgia"/>
                <a:cs typeface="Georgia"/>
                <a:sym typeface="Georgia"/>
              </a:rPr>
              <a:t>Member Meeting</a:t>
            </a:r>
            <a:endParaRPr sz="4800">
              <a:solidFill>
                <a:srgbClr val="B8B8B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721621"/>
            <a:ext cx="3139070" cy="122181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-52875" y="-19600"/>
            <a:ext cx="9144000" cy="158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Leisure Time Travel 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Member Meeting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940" y="183450"/>
            <a:ext cx="1354060" cy="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75166" y="2035028"/>
            <a:ext cx="2863200" cy="28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0" y="1162150"/>
            <a:ext cx="7944900" cy="33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Request Based 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Choose Trip from Website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6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Submit Request 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6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Flexibility on Dates &amp; Destination (3)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6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Agent will contact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6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Confirm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66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$199 Yearly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Cantata One"/>
              <a:buNone/>
            </a:pPr>
            <a:endParaRPr sz="1800">
              <a:solidFill>
                <a:srgbClr val="FFC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8" name="Shape 338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583294" y="1790610"/>
            <a:ext cx="2933700" cy="20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296100" y="38050"/>
            <a:ext cx="52761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Membership Review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 descr="C:\Users\sballard\AppData\Local\Microsoft\Windows\Temporary Internet Files\Content.Outlook\MFA12LUB\Untitled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12126">
            <a:off x="2345898" y="2703316"/>
            <a:ext cx="2267809" cy="163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30490">
            <a:off x="2078048" y="2256872"/>
            <a:ext cx="4666731" cy="318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-471662" y="1040608"/>
            <a:ext cx="8096400" cy="9060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Average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ightly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otel $150</a:t>
            </a:r>
            <a:endParaRPr sz="1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7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ights $1,050</a:t>
            </a:r>
            <a:endParaRPr sz="1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urier New"/>
              <a:buNone/>
            </a:pPr>
            <a:endParaRPr sz="1400"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7064289" y="4649082"/>
            <a:ext cx="1879500" cy="334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122396" y="903918"/>
            <a:ext cx="8899200" cy="1243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1 Week of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imeshare</a:t>
            </a:r>
            <a:endParaRPr sz="1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Average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eek $15,000 </a:t>
            </a:r>
            <a:endParaRPr sz="1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Annual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aintenance </a:t>
            </a:r>
            <a:r>
              <a:rPr lang="en-US" sz="27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  <a:r>
              <a:rPr lang="en-US" sz="2700" i="0" u="none" strike="noStrike" cap="none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ee $800</a:t>
            </a:r>
            <a:endParaRPr sz="3200" i="0" u="none" strike="noStrike" cap="none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urier New"/>
              <a:buNone/>
            </a:pPr>
            <a:endParaRPr sz="1400"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350" name="Shape 35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Why Club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57307"/>
            <a:ext cx="5181600" cy="26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57307"/>
            <a:ext cx="5181600" cy="26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Shape 359"/>
          <p:cNvGrpSpPr/>
          <p:nvPr/>
        </p:nvGrpSpPr>
        <p:grpSpPr>
          <a:xfrm>
            <a:off x="1612694" y="1026703"/>
            <a:ext cx="5700097" cy="2009501"/>
            <a:chOff x="1357251" y="207014"/>
            <a:chExt cx="7410423" cy="3572446"/>
          </a:xfrm>
        </p:grpSpPr>
        <p:sp>
          <p:nvSpPr>
            <p:cNvPr id="360" name="Shape 360"/>
            <p:cNvSpPr/>
            <p:nvPr/>
          </p:nvSpPr>
          <p:spPr>
            <a:xfrm>
              <a:off x="1357251" y="207014"/>
              <a:ext cx="3988800" cy="3553200"/>
            </a:xfrm>
            <a:prstGeom prst="ellipse">
              <a:avLst/>
            </a:prstGeom>
            <a:solidFill>
              <a:srgbClr val="1C4587"/>
            </a:solidFill>
            <a:ln>
              <a:noFill/>
            </a:ln>
          </p:spPr>
          <p:txBody>
            <a:bodyPr wrap="square" lIns="64025" tIns="64025" rIns="64025" bIns="64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2139639" y="591901"/>
              <a:ext cx="2820300" cy="2512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2675" tIns="24900" rIns="402675" bIns="24900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  1960s</a:t>
              </a:r>
              <a:endPara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i="0" u="none" strike="noStrike" cap="non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Vacation Commitment</a:t>
              </a: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4767474" y="332760"/>
              <a:ext cx="4000200" cy="34467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wrap="square" lIns="64025" tIns="64025" rIns="64025" bIns="64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5470194" y="972944"/>
              <a:ext cx="2828700" cy="243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2675" tIns="23100" rIns="402675" bIns="23100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1970-1990s</a:t>
              </a:r>
              <a:endParaRPr sz="20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165100" marR="0" lvl="1" indent="-1524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3F3F3"/>
                </a:buClr>
                <a:buSzPts val="1400"/>
                <a:buFont typeface="Georgia"/>
                <a:buChar char="•"/>
              </a:pP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r>
                <a:rPr lang="en-US" i="0" u="none" strike="noStrike" cap="none" baseline="30000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nd</a:t>
              </a: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 Home</a:t>
              </a:r>
              <a:endParaRPr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1651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3F3F3"/>
                </a:buClr>
                <a:buSzPts val="1400"/>
                <a:buFont typeface="Georgia"/>
                <a:buChar char="•"/>
              </a:pP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Hotels </a:t>
              </a:r>
              <a:endParaRPr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1651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3F3F3"/>
                </a:buClr>
                <a:buSzPts val="1400"/>
                <a:buFont typeface="Georgia"/>
                <a:buChar char="•"/>
              </a:pP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Visit </a:t>
              </a:r>
              <a:r>
                <a:rPr lang="en-US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f</a:t>
              </a: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amily</a:t>
              </a:r>
              <a:endParaRPr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165100" marR="0" lvl="1" indent="-1524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3F3F3"/>
                </a:buClr>
                <a:buSzPts val="1400"/>
                <a:buFont typeface="Georgia"/>
                <a:buChar char="•"/>
              </a:pPr>
              <a:r>
                <a:rPr lang="en-US" i="0" u="none" strike="noStrike" cap="none">
                  <a:solidFill>
                    <a:srgbClr val="F3F3F3"/>
                  </a:solidFill>
                  <a:latin typeface="Georgia"/>
                  <a:ea typeface="Georgia"/>
                  <a:cs typeface="Georgia"/>
                  <a:sym typeface="Georgia"/>
                </a:rPr>
                <a:t>Timeshare</a:t>
              </a:r>
              <a:endParaRPr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64" name="Shape 364"/>
          <p:cNvGrpSpPr/>
          <p:nvPr/>
        </p:nvGrpSpPr>
        <p:grpSpPr>
          <a:xfrm>
            <a:off x="228588" y="2857473"/>
            <a:ext cx="2600405" cy="1621132"/>
            <a:chOff x="1785" y="2272109"/>
            <a:chExt cx="1791900" cy="1791900"/>
          </a:xfrm>
        </p:grpSpPr>
        <p:sp>
          <p:nvSpPr>
            <p:cNvPr id="365" name="Shape 365"/>
            <p:cNvSpPr/>
            <p:nvPr/>
          </p:nvSpPr>
          <p:spPr>
            <a:xfrm>
              <a:off x="1785" y="2272109"/>
              <a:ext cx="1791900" cy="17919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wrap="square" lIns="64025" tIns="64025" rIns="64025" bIns="64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40677" y="2454308"/>
              <a:ext cx="1267200" cy="1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050" tIns="15100" rIns="69050" bIns="15100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  </a:t>
              </a:r>
              <a:r>
                <a:rPr lang="en-US" sz="2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1996</a:t>
              </a:r>
              <a:endPara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Travel Clubs</a:t>
              </a:r>
              <a:endParaRPr sz="1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67" name="Shape 367"/>
          <p:cNvGrpSpPr/>
          <p:nvPr/>
        </p:nvGrpSpPr>
        <p:grpSpPr>
          <a:xfrm>
            <a:off x="2063842" y="3036204"/>
            <a:ext cx="2536434" cy="1645860"/>
            <a:chOff x="1435298" y="2272109"/>
            <a:chExt cx="1791900" cy="1791900"/>
          </a:xfrm>
        </p:grpSpPr>
        <p:sp>
          <p:nvSpPr>
            <p:cNvPr id="368" name="Shape 368"/>
            <p:cNvSpPr/>
            <p:nvPr/>
          </p:nvSpPr>
          <p:spPr>
            <a:xfrm>
              <a:off x="1435298" y="2272109"/>
              <a:ext cx="1791900" cy="17919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wrap="square" lIns="64025" tIns="64025" rIns="64025" bIns="64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1751547" y="2451564"/>
              <a:ext cx="1267200" cy="1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050" tIns="15100" rIns="69050" bIns="15100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6AA84F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en-US" sz="2000">
                  <a:solidFill>
                    <a:srgbClr val="EFEFEF"/>
                  </a:solidFill>
                  <a:latin typeface="Georgia"/>
                  <a:ea typeface="Georgia"/>
                  <a:cs typeface="Georgia"/>
                  <a:sym typeface="Georgia"/>
                </a:rPr>
                <a:t>   2000</a:t>
              </a:r>
              <a:endParaRPr sz="2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1400" i="0" u="none" strike="noStrike" cap="none">
                  <a:solidFill>
                    <a:srgbClr val="EFEFEF"/>
                  </a:solidFill>
                  <a:latin typeface="Georgia"/>
                  <a:ea typeface="Georgia"/>
                  <a:cs typeface="Georgia"/>
                  <a:sym typeface="Georgia"/>
                </a:rPr>
                <a:t>First internet based travel company</a:t>
              </a:r>
              <a:endParaRPr sz="1000">
                <a:solidFill>
                  <a:srgbClr val="EFEFE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70" name="Shape 370"/>
          <p:cNvGrpSpPr/>
          <p:nvPr/>
        </p:nvGrpSpPr>
        <p:grpSpPr>
          <a:xfrm>
            <a:off x="4278050" y="3062488"/>
            <a:ext cx="2536434" cy="1645860"/>
            <a:chOff x="2868810" y="2272109"/>
            <a:chExt cx="1791900" cy="1791900"/>
          </a:xfrm>
        </p:grpSpPr>
        <p:sp>
          <p:nvSpPr>
            <p:cNvPr id="371" name="Shape 371"/>
            <p:cNvSpPr/>
            <p:nvPr/>
          </p:nvSpPr>
          <p:spPr>
            <a:xfrm>
              <a:off x="2868810" y="2272109"/>
              <a:ext cx="1791900" cy="1791900"/>
            </a:xfrm>
            <a:prstGeom prst="ellipse">
              <a:avLst/>
            </a:prstGeom>
            <a:solidFill>
              <a:srgbClr val="9FC5E8"/>
            </a:solidFill>
            <a:ln>
              <a:noFill/>
            </a:ln>
          </p:spPr>
          <p:txBody>
            <a:bodyPr wrap="square" lIns="64025" tIns="64025" rIns="64025" bIns="64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3F3F"/>
                </a:solidFill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3041576" y="2534525"/>
              <a:ext cx="1435200" cy="1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050" tIns="14225" rIns="69050" bIns="14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3F3F3F"/>
                  </a:solidFill>
                  <a:latin typeface="Georgia"/>
                  <a:ea typeface="Georgia"/>
                  <a:cs typeface="Georgia"/>
                  <a:sym typeface="Georgia"/>
                </a:rPr>
                <a:t>2011</a:t>
              </a:r>
              <a:endParaRPr sz="1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Georgia"/>
                  <a:ea typeface="Georgia"/>
                  <a:cs typeface="Georgia"/>
                  <a:sym typeface="Georgia"/>
                </a:rPr>
                <a:t>Baby Boomers        begin retiring</a:t>
              </a:r>
              <a:endParaRPr sz="1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73" name="Shape 373"/>
          <p:cNvGrpSpPr/>
          <p:nvPr/>
        </p:nvGrpSpPr>
        <p:grpSpPr>
          <a:xfrm>
            <a:off x="6499987" y="2744199"/>
            <a:ext cx="2560625" cy="1637617"/>
            <a:chOff x="4543104" y="2084260"/>
            <a:chExt cx="1791900" cy="1791900"/>
          </a:xfrm>
        </p:grpSpPr>
        <p:sp>
          <p:nvSpPr>
            <p:cNvPr id="374" name="Shape 374"/>
            <p:cNvSpPr/>
            <p:nvPr/>
          </p:nvSpPr>
          <p:spPr>
            <a:xfrm>
              <a:off x="4543104" y="2084260"/>
              <a:ext cx="1791900" cy="17919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wrap="square" lIns="64025" tIns="32000" rIns="64025" bIns="32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4891821" y="2346622"/>
              <a:ext cx="1267200" cy="1267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050" tIns="15100" rIns="69050" bIns="15100" anchor="ctr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r>
                <a:rPr lang="en-US" sz="2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  </a:t>
              </a:r>
              <a:r>
                <a:rPr lang="en-US" sz="2000">
                  <a:solidFill>
                    <a:srgbClr val="3F3F3F"/>
                  </a:solidFill>
                  <a:latin typeface="Georgia"/>
                  <a:ea typeface="Georgia"/>
                  <a:cs typeface="Georgia"/>
                  <a:sym typeface="Georgia"/>
                </a:rPr>
                <a:t>   2017</a:t>
              </a:r>
              <a:endParaRPr sz="2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n-US" sz="1400" i="0" u="none" strike="noStrike" cap="none">
                  <a:solidFill>
                    <a:srgbClr val="3F3F3F"/>
                  </a:solidFill>
                  <a:latin typeface="Georgia"/>
                  <a:ea typeface="Georgia"/>
                  <a:cs typeface="Georgia"/>
                  <a:sym typeface="Georgia"/>
                </a:rPr>
                <a:t>Leisure Time Travel Platform </a:t>
              </a:r>
              <a:r>
                <a:rPr lang="en-US">
                  <a:solidFill>
                    <a:srgbClr val="3F3F3F"/>
                  </a:solidFill>
                  <a:latin typeface="Georgia"/>
                  <a:ea typeface="Georgia"/>
                  <a:cs typeface="Georgia"/>
                  <a:sym typeface="Georgia"/>
                </a:rPr>
                <a:t>Direct </a:t>
              </a:r>
              <a:endParaRPr sz="1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376" name="Shape 376"/>
          <p:cNvSpPr/>
          <p:nvPr/>
        </p:nvSpPr>
        <p:spPr>
          <a:xfrm>
            <a:off x="7064289" y="4649082"/>
            <a:ext cx="1879500" cy="334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Shape 37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296100" y="38050"/>
            <a:ext cx="58284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Industry Milestones</a:t>
            </a:r>
            <a:endParaRPr sz="40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 descr="road-sign-post-cities.jpg"/>
          <p:cNvPicPr preferRelativeResize="0"/>
          <p:nvPr/>
        </p:nvPicPr>
        <p:blipFill rotWithShape="1">
          <a:blip r:embed="rId3">
            <a:alphaModFix/>
          </a:blip>
          <a:srcRect t="34497" r="39799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0" y="3824409"/>
            <a:ext cx="6409200" cy="11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2nd half</a:t>
            </a:r>
            <a:endParaRPr sz="9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5" name="Shape 385"/>
          <p:cNvSpPr txBox="1"/>
          <p:nvPr/>
        </p:nvSpPr>
        <p:spPr>
          <a:xfrm rot="-549411">
            <a:off x="-80726" y="337609"/>
            <a:ext cx="3987110" cy="4531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772BC"/>
                </a:solidFill>
                <a:latin typeface="Impact"/>
                <a:ea typeface="Impact"/>
                <a:cs typeface="Impact"/>
                <a:sym typeface="Impact"/>
              </a:rPr>
              <a:t>Your choice</a:t>
            </a:r>
            <a:endParaRPr sz="4800">
              <a:solidFill>
                <a:srgbClr val="4772B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 descr="beach-umbrella-yellow2-xx.jpg"/>
          <p:cNvPicPr preferRelativeResize="0"/>
          <p:nvPr/>
        </p:nvPicPr>
        <p:blipFill rotWithShape="1">
          <a:blip r:embed="rId3">
            <a:alphaModFix/>
          </a:blip>
          <a:srcRect l="35708" b="21347"/>
          <a:stretch/>
        </p:blipFill>
        <p:spPr>
          <a:xfrm flipH="1">
            <a:off x="-6010125" y="-779373"/>
            <a:ext cx="5045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0963" y="2196295"/>
            <a:ext cx="4343700" cy="21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 descr="services_customer_satisfaction.jpg"/>
          <p:cNvPicPr preferRelativeResize="0"/>
          <p:nvPr/>
        </p:nvPicPr>
        <p:blipFill rotWithShape="1">
          <a:blip r:embed="rId5">
            <a:alphaModFix/>
          </a:blip>
          <a:srcRect t="13256" r="4335"/>
          <a:stretch/>
        </p:blipFill>
        <p:spPr>
          <a:xfrm>
            <a:off x="2470200" y="1497025"/>
            <a:ext cx="4203600" cy="28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296100" y="38050"/>
            <a:ext cx="56856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Member Surveys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72575" y="104812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                       </a:t>
            </a:r>
            <a:endParaRPr sz="4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Customer Satisfaction and Product Development</a:t>
            </a:r>
            <a:r>
              <a:rPr lang="en-US" sz="24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0" y="1890825"/>
            <a:ext cx="5061000" cy="326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381000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Georgia"/>
              <a:buAutoNum type="arabicPeriod"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Ease of use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Georgia"/>
              <a:buAutoNum type="arabicPeriod"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Value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Georgia"/>
              <a:buAutoNum type="arabicPeriod"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Flexibility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02" name="Shape 40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Findings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64200" y="1072200"/>
            <a:ext cx="3496800" cy="407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Online Booking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Reserve vs Request</a:t>
            </a: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Increase Condo Inventory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500% Increase</a:t>
            </a: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Hotels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250% Increase</a:t>
            </a: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Cruise Lines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128% Increase</a:t>
            </a: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40"/>
              </a:spcBef>
              <a:spcAft>
                <a:spcPts val="1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4304525" y="1072200"/>
            <a:ext cx="4515900" cy="407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International travel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192 Countries</a:t>
            </a: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Complementary vacations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30 Transferable</a:t>
            </a: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Vacation credits 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Good for 10 years</a:t>
            </a: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Family &amp; friends memberships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Five free</a:t>
            </a:r>
            <a:endParaRPr sz="6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i="1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Camping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-US" sz="1400" i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over 1500 resorts</a:t>
            </a:r>
            <a:endParaRPr sz="18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40"/>
              </a:spcBef>
              <a:spcAft>
                <a:spcPts val="1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11" name="Shape 4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296100" y="38050"/>
            <a:ext cx="68346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New Product Highlights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 descr="how_to_maintain_a_golf_course.jpg"/>
          <p:cNvPicPr preferRelativeResize="0"/>
          <p:nvPr/>
        </p:nvPicPr>
        <p:blipFill rotWithShape="1">
          <a:blip r:embed="rId3">
            <a:alphaModFix/>
          </a:blip>
          <a:srcRect r="23453" b="15476"/>
          <a:stretch/>
        </p:blipFill>
        <p:spPr>
          <a:xfrm>
            <a:off x="0" y="0"/>
            <a:ext cx="907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9144000" y="-149390"/>
            <a:ext cx="4572000" cy="443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Greeting / welcome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Acridity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product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today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19" name="Shape 419" descr="logo-pulask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50444" y="725126"/>
            <a:ext cx="2575500" cy="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83294" y="1790610"/>
            <a:ext cx="2933700" cy="20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3183424" y="953725"/>
            <a:ext cx="5493900" cy="454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Keep as-is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Honored 100%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Addendum/ New product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Limited 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ew Product First Right of Refusal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3339800" y="754175"/>
            <a:ext cx="3016716" cy="38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Condominium resorts	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Over 500k to reserve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Bonus &amp; Hot Weeks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Hotel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500k properties in 120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Countries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Cruises</a:t>
            </a:r>
            <a:endParaRPr lang="en-US"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192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cruise lines 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including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river cruises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Friends &amp; family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Full access for 5 family or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friends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53" name="Shape 453"/>
          <p:cNvSpPr/>
          <p:nvPr/>
        </p:nvSpPr>
        <p:spPr>
          <a:xfrm>
            <a:off x="482850" y="669775"/>
            <a:ext cx="3208850" cy="41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Condominium resorts 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100k resorts to request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Hotel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20k Properties US </a:t>
            </a:r>
            <a:endParaRPr lang="en-US" sz="800" i="1" dirty="0" smtClean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Cruises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15 Cruise lines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Friends &amp; family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Camping 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Vacation currency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Retail benefits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</p:txBody>
      </p:sp>
      <p:pic>
        <p:nvPicPr>
          <p:cNvPr id="454" name="Shape 4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Shape 455"/>
          <p:cNvCxnSpPr/>
          <p:nvPr/>
        </p:nvCxnSpPr>
        <p:spPr>
          <a:xfrm>
            <a:off x="3310700" y="277350"/>
            <a:ext cx="29100" cy="45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6" name="Shape 456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Standard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6292986" y="588709"/>
            <a:ext cx="2954875" cy="31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Camping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Passport America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1500 +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RV resorts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at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50% off</a:t>
            </a: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Vacation currency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Earn vacations on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condos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, hotels, package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deals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Retail benefits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Over 250 million retail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offers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, mobile app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58" name="Shape 458"/>
          <p:cNvSpPr txBox="1"/>
          <p:nvPr/>
        </p:nvSpPr>
        <p:spPr>
          <a:xfrm>
            <a:off x="36917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New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567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5900" y="950800"/>
            <a:ext cx="8392200" cy="3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296100" y="38050"/>
            <a:ext cx="96123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Original locations 100,000 weeks</a:t>
            </a:r>
            <a:endParaRPr sz="40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5328375" y="15318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4374" cy="55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296100" y="-38150"/>
            <a:ext cx="69393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Rick Flores</a:t>
            </a:r>
            <a:endParaRPr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3" name="Shape 2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425" y="852250"/>
            <a:ext cx="533950" cy="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950" y="977200"/>
            <a:ext cx="8458200" cy="34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296100" y="38050"/>
            <a:ext cx="96123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New locations 500,000 weeks</a:t>
            </a:r>
            <a:endParaRPr sz="40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3339800" y="754175"/>
            <a:ext cx="3016716" cy="38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Condominium resorts	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Over 500k to reserve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Bonus &amp; Hot Weeks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Hotel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500k properties in 120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Countries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Cruises</a:t>
            </a:r>
            <a:endParaRPr lang="en-US"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192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cruise lines 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including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river cruises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Friends &amp; family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Full access for 5 family or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friends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53" name="Shape 453"/>
          <p:cNvSpPr/>
          <p:nvPr/>
        </p:nvSpPr>
        <p:spPr>
          <a:xfrm>
            <a:off x="482850" y="669775"/>
            <a:ext cx="3208850" cy="41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Condominium resorts 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100k resorts to request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Hotel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20k Properties US </a:t>
            </a:r>
            <a:endParaRPr lang="en-US" sz="800" i="1" dirty="0" smtClean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Cruises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15 Cruise lines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Friends &amp; family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Camping 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Vacation currency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Retail benefits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200" i="1" dirty="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	N/A</a:t>
            </a:r>
            <a:endParaRPr sz="1200" i="1" dirty="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rgbClr val="999999"/>
              </a:solidFill>
            </a:endParaRPr>
          </a:p>
        </p:txBody>
      </p:sp>
      <p:pic>
        <p:nvPicPr>
          <p:cNvPr id="454" name="Shape 4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Shape 455"/>
          <p:cNvCxnSpPr/>
          <p:nvPr/>
        </p:nvCxnSpPr>
        <p:spPr>
          <a:xfrm>
            <a:off x="3310700" y="277350"/>
            <a:ext cx="29100" cy="458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6" name="Shape 456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Standard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6292986" y="588709"/>
            <a:ext cx="2954875" cy="31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Camping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Passport America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1500 +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RV resorts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at 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50% off</a:t>
            </a: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Vacation currency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Earn vacations on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condos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, hotels, package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deals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Retail benefits</a:t>
            </a:r>
            <a:endParaRPr sz="13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Over 250 million retail 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 smtClean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offers</a:t>
            </a:r>
            <a:r>
              <a:rPr lang="en-US" sz="1300" i="1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, mobile app</a:t>
            </a:r>
            <a:endParaRPr sz="1300" i="1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58" name="Shape 458"/>
          <p:cNvSpPr txBox="1"/>
          <p:nvPr/>
        </p:nvSpPr>
        <p:spPr>
          <a:xfrm>
            <a:off x="36917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New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600"/>
            <a:ext cx="9097773" cy="49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457200" y="580050"/>
            <a:ext cx="7330500" cy="2488500"/>
          </a:xfrm>
          <a:prstGeom prst="rect">
            <a:avLst/>
          </a:prstGeom>
          <a:noFill/>
          <a:ln>
            <a:noFill/>
          </a:ln>
        </p:spPr>
        <p:txBody>
          <a:bodyPr wrap="square" lIns="120125" tIns="60050" rIns="120125" bIns="600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Over 30 vacations  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Complimentary accommodations 50 nts @ 12.50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All-Inclusive resorts 50% off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Carnival cruises 60% off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Royal Caribbean cruises 60% off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Prepaid and discounted airfare 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Fully transferable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Easily shared with friends and family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Easy and convenient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Georgia"/>
              <a:buChar char="•"/>
            </a:pPr>
            <a:r>
              <a:rPr lang="en-US" sz="180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Online reservation </a:t>
            </a:r>
            <a:endParaRPr sz="180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3295450" y="3692100"/>
            <a:ext cx="5848500" cy="14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Value up to</a:t>
            </a:r>
            <a:r>
              <a:rPr lang="en-US" sz="3000" b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0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$4,895</a:t>
            </a:r>
            <a:endParaRPr/>
          </a:p>
        </p:txBody>
      </p:sp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975" y="1853249"/>
            <a:ext cx="1345750" cy="132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296100" y="38050"/>
            <a:ext cx="64629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Platinum Passport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85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-1710267" y="0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0" y="946950"/>
            <a:ext cx="9065400" cy="36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New members	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11,890</a:t>
            </a:r>
            <a:endParaRPr sz="40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Down payment	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	         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2,377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Installments		     </a:t>
            </a:r>
            <a:r>
              <a:rPr lang="en-US" sz="24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	  </a:t>
            </a:r>
            <a:r>
              <a:rPr lang="en-US" sz="30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202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Dues 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399</a:t>
            </a: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pic>
        <p:nvPicPr>
          <p:cNvPr id="488" name="Shape 48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 txBox="1"/>
          <p:nvPr/>
        </p:nvSpPr>
        <p:spPr>
          <a:xfrm>
            <a:off x="372300" y="38050"/>
            <a:ext cx="54894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2018 Platinum Pricing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-1710267" y="0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Shape 49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/>
        </p:nvSpPr>
        <p:spPr>
          <a:xfrm>
            <a:off x="296100" y="38050"/>
            <a:ext cx="55572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Platinum Equity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0" y="951725"/>
            <a:ext cx="7974600" cy="36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New members	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11,890</a:t>
            </a:r>
            <a:endParaRPr sz="40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Equity </a:t>
            </a:r>
            <a:r>
              <a:rPr lang="en-US" sz="24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exchange</a:t>
            </a:r>
            <a:r>
              <a:rPr lang="en-U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24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8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</a:t>
            </a:r>
            <a:r>
              <a:rPr lang="en-US" sz="40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&lt;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7,220&gt;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200400" lvl="0" indent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4,670</a:t>
            </a:r>
            <a:endParaRPr sz="24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Dues frozen 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199 </a:t>
            </a: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/>
        </p:nvSpPr>
        <p:spPr>
          <a:xfrm>
            <a:off x="-1710267" y="0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Shape 50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/>
          <p:nvPr/>
        </p:nvSpPr>
        <p:spPr>
          <a:xfrm>
            <a:off x="296100" y="38050"/>
            <a:ext cx="72603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Webinar Concession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1500" y="951725"/>
            <a:ext cx="7081200" cy="36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New members	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</a:t>
            </a:r>
            <a:r>
              <a:rPr lang="en-US" sz="3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dirty="0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11,890</a:t>
            </a:r>
            <a:endParaRPr sz="40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Equity exchange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  		               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</a:t>
            </a:r>
            <a:r>
              <a:rPr lang="en-US" sz="40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&lt;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8,220&gt;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43200" lvl="0" indent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r>
              <a:rPr lang="en-US" sz="30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3,670 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r>
              <a:rPr lang="en-US" sz="6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en-US" sz="600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Dues frozen </a:t>
            </a:r>
            <a:r>
              <a:rPr lang="en-US" sz="3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$</a:t>
            </a: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199</a:t>
            </a:r>
            <a:endParaRPr sz="6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40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24332" t="1" b="31191"/>
          <a:stretch/>
        </p:blipFill>
        <p:spPr>
          <a:xfrm>
            <a:off x="0" y="-1"/>
            <a:ext cx="9328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3950050" y="-551425"/>
            <a:ext cx="6621000" cy="51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Part 1</a:t>
            </a:r>
            <a:endParaRPr sz="28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Who we are</a:t>
            </a:r>
            <a:endParaRPr sz="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Travel Industry Overview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Review</a:t>
            </a:r>
            <a:endParaRPr sz="3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Part 2</a:t>
            </a:r>
            <a:endParaRPr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New Direction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Options (Right of Refusal)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Q&amp;A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endParaRPr sz="48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1361"/>
          <a:stretch/>
        </p:blipFill>
        <p:spPr>
          <a:xfrm>
            <a:off x="0" y="0"/>
            <a:ext cx="10412626" cy="65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Member Services Team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 descr="deck-chairs-cruise-ship-12134073.jpg"/>
          <p:cNvPicPr preferRelativeResize="0"/>
          <p:nvPr/>
        </p:nvPicPr>
        <p:blipFill rotWithShape="1">
          <a:blip r:embed="rId3">
            <a:alphaModFix/>
          </a:blip>
          <a:srcRect l="13508" t="8012" r="-1228" b="8695"/>
          <a:stretch/>
        </p:blipFill>
        <p:spPr>
          <a:xfrm>
            <a:off x="10498666" y="3384593"/>
            <a:ext cx="3371100" cy="17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28625" y="926100"/>
            <a:ext cx="7075800" cy="3704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0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The Premier Group</a:t>
            </a:r>
            <a:endParaRPr sz="30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     Est. 1994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Over a million members serviced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Mergers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Acquisitions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Product development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789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New affiliations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5" name="Shape 25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296100" y="38050"/>
            <a:ext cx="49236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Who We Are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0" y="660275"/>
            <a:ext cx="8862900" cy="39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4572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To help you get value out of your travel program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4572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To answer any and all questions you may have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To show you what we are doing as a company to stay on the cutting edge of the travel industry through our new products</a:t>
            </a:r>
            <a:endParaRPr sz="240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2" name="Shape 2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Objective</a:t>
            </a:r>
            <a:endParaRPr sz="40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55050" y="1175700"/>
            <a:ext cx="2958600" cy="1165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7064289" y="4649082"/>
            <a:ext cx="1879500" cy="334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162175" y="2240275"/>
            <a:ext cx="4800600" cy="16854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Funseeker		</a:t>
            </a:r>
            <a:r>
              <a:rPr lang="en-US" sz="1050" dirty="0" smtClean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Matrix </a:t>
            </a: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Travel Network</a:t>
            </a:r>
          </a:p>
          <a:p>
            <a:pPr lvl="0">
              <a:lnSpc>
                <a:spcPct val="115000"/>
              </a:lnSpc>
            </a:pPr>
            <a:r>
              <a:rPr lang="en-US" sz="1050" dirty="0" smtClean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Castaway </a:t>
            </a: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Vacation Club	</a:t>
            </a:r>
            <a:r>
              <a:rPr lang="en-US" sz="1050" dirty="0" smtClean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Coconut </a:t>
            </a: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Club Vacations</a:t>
            </a:r>
          </a:p>
          <a:p>
            <a:pPr lvl="0">
              <a:lnSpc>
                <a:spcPct val="115000"/>
              </a:lnSpc>
            </a:pP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Sealand Travel		Island Trader Vacations</a:t>
            </a:r>
          </a:p>
          <a:p>
            <a:pPr lvl="0">
              <a:lnSpc>
                <a:spcPct val="115000"/>
              </a:lnSpc>
            </a:pP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Outrigger Vacation Club	Tradewinds Vacations</a:t>
            </a:r>
          </a:p>
          <a:p>
            <a:pPr lvl="0">
              <a:lnSpc>
                <a:spcPct val="115000"/>
              </a:lnSpc>
            </a:pPr>
            <a:r>
              <a:rPr lang="en-US" sz="1050" dirty="0">
                <a:solidFill>
                  <a:schemeClr val="bg1"/>
                </a:solidFill>
                <a:highlight>
                  <a:srgbClr val="FFFFFF"/>
                </a:highlight>
                <a:latin typeface="Georgia"/>
                <a:cs typeface="Georgia"/>
              </a:rPr>
              <a:t>Phoenix Vacations</a:t>
            </a:r>
            <a:endParaRPr lang="en-US" sz="1050" dirty="0">
              <a:solidFill>
                <a:schemeClr val="bg1"/>
              </a:solidFill>
              <a:highlight>
                <a:srgbClr val="FFFFFF"/>
              </a:highlight>
              <a:latin typeface="Georgia"/>
              <a:cs typeface="Georgia"/>
            </a:endParaRPr>
          </a:p>
        </p:txBody>
      </p:sp>
      <p:cxnSp>
        <p:nvCxnSpPr>
          <p:cNvPr id="273" name="Shape 273"/>
          <p:cNvCxnSpPr/>
          <p:nvPr/>
        </p:nvCxnSpPr>
        <p:spPr>
          <a:xfrm>
            <a:off x="2560023" y="2248795"/>
            <a:ext cx="351900" cy="19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/>
          <p:nvPr/>
        </p:nvCxnSpPr>
        <p:spPr>
          <a:xfrm>
            <a:off x="5956794" y="3808810"/>
            <a:ext cx="442800" cy="22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5" name="Shape 275"/>
          <p:cNvSpPr/>
          <p:nvPr/>
        </p:nvSpPr>
        <p:spPr>
          <a:xfrm>
            <a:off x="5956800" y="3885000"/>
            <a:ext cx="2958600" cy="11133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472350" y="1548300"/>
            <a:ext cx="2724000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LEISURE TIME TRAVEL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289350" y="4357675"/>
            <a:ext cx="2179200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YOU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837725" y="993425"/>
            <a:ext cx="1722300" cy="22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PARENT CO.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413700" y="3925863"/>
            <a:ext cx="1816200" cy="38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Shape 28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Affiliation</a:t>
            </a:r>
            <a:endParaRPr sz="40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462075" y="1600350"/>
            <a:ext cx="2958600" cy="12642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064289" y="4649082"/>
            <a:ext cx="1879500" cy="334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5804400" y="3650700"/>
            <a:ext cx="2958600" cy="12642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579375" y="2071350"/>
            <a:ext cx="2724000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LEISURE TIME TRAVEL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6194100" y="4074700"/>
            <a:ext cx="2179200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YOU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3447300" y="2018575"/>
            <a:ext cx="2249400" cy="22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FRANCHISEE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1066325" y="1812575"/>
            <a:ext cx="1722300" cy="22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6375600" y="3697263"/>
            <a:ext cx="1816200" cy="38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5840625" y="1497925"/>
            <a:ext cx="2958600" cy="1264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wrap="square" lIns="64025" tIns="64025" rIns="64025" bIns="640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Shape 29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975" y="1716650"/>
            <a:ext cx="1107400" cy="826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Shape 298"/>
          <p:cNvCxnSpPr>
            <a:stCxn id="296" idx="2"/>
            <a:endCxn id="293" idx="1"/>
          </p:cNvCxnSpPr>
          <p:nvPr/>
        </p:nvCxnSpPr>
        <p:spPr>
          <a:xfrm rot="10800000">
            <a:off x="3447225" y="2130025"/>
            <a:ext cx="2393400" cy="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9" name="Shape 299"/>
          <p:cNvCxnSpPr/>
          <p:nvPr/>
        </p:nvCxnSpPr>
        <p:spPr>
          <a:xfrm>
            <a:off x="2952750" y="2686050"/>
            <a:ext cx="3056100" cy="114990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00" name="Shape 30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96100" y="38050"/>
            <a:ext cx="3076500" cy="96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Affiliation</a:t>
            </a:r>
            <a:endParaRPr sz="4000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 descr="http://go.redsealnetworks.com/rs/redseal/images/interval-intl-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71" y="1429870"/>
            <a:ext cx="1752600" cy="44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 descr="S:\Public Folders\Project Development\Raintree-Whiski Jack\Logos\RVC_295 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9038" y="2317214"/>
            <a:ext cx="1752600" cy="49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 descr="WHR 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31705" y="4625693"/>
            <a:ext cx="1911351" cy="59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Lost Valley 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4000" y="1609513"/>
            <a:ext cx="1447800" cy="57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ow_logo cop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4849" y="376988"/>
            <a:ext cx="2230636" cy="6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RP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3104" y="3265271"/>
            <a:ext cx="937804" cy="6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S:\Public Folders\Project Development\Raintree-Whiski Jack\Logos\WhiskiJackResort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1175" y="3745100"/>
            <a:ext cx="1752600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http://api.ning.com/files/kcn3-uygVcicdFmMinIXCGp47LbvVE6ZN1Sy-1XRubvSq6MrSJusa69arNdE-GhrhoZmGs*s5oy7fR2yoD9B-g-ZGX-G7pNv/berkley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3517" y="2258698"/>
            <a:ext cx="1024246" cy="76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Untitled - 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37328" y="2974396"/>
            <a:ext cx="1676400" cy="1011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S:\Public Folders\Project Development\ELS Choices\Logos\ELS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59730" y="3895590"/>
            <a:ext cx="3121148" cy="46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S:\Public Folders\Project Development\ELS Choices\Logos\Encore_logo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59732" y="118140"/>
            <a:ext cx="1916038" cy="94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 descr="S:\Public Folders\Project Development\ELS Choices\Logos\tt_logo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69742" y="422439"/>
            <a:ext cx="1445013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Mt Lakes Vector Logo small.png provided by Mountain Lakes Resort Lytle Creek 92358 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49175" y="2279355"/>
            <a:ext cx="1676400" cy="72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http://www.timeshareholidays.net/wp-content/uploads/2010/11/rci.jp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3977" y="228605"/>
            <a:ext cx="1163320" cy="9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 descr="S:\Public Folders\Sales\Presentations\Logos\big-transpbg.gif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81565" y="3070722"/>
            <a:ext cx="1532067" cy="51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S:\Public Folders\Sales\Presentations\Logos\C2C_GoldLogo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689576" y="1409721"/>
            <a:ext cx="1846733" cy="71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S:\Public Folders\Sales\Presentations\Logos\transpbg.gif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11181" y="1078386"/>
            <a:ext cx="1472853" cy="42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 descr="HRRcolor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549163" y="3081905"/>
            <a:ext cx="10668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076700" y="1281313"/>
            <a:ext cx="9906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 descr="http://www.mhmarketingsalesmanagement.com/blogs/tonykovach/wp-content/uploads/2010/07/Hometown_America_logo_2010-07-21_1555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215638" y="4056104"/>
            <a:ext cx="2484118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 descr="S:\Public Folders\Project Development\Camping World\Logos\Camping World.jp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352027" y="1187938"/>
            <a:ext cx="1080452" cy="85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image00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58850" y="2379216"/>
            <a:ext cx="1066800" cy="52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899121" y="2258588"/>
            <a:ext cx="1345747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-9050" y="4755853"/>
            <a:ext cx="1879500" cy="334500"/>
          </a:xfrm>
          <a:prstGeom prst="rect">
            <a:avLst/>
          </a:prstGeom>
          <a:noFill/>
          <a:ln>
            <a:noFill/>
          </a:ln>
        </p:spPr>
        <p:txBody>
          <a:bodyPr wrap="square" lIns="71125" tIns="35550" rIns="71125" bIns="35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Shape 330" descr="Global Travel Network long_with_palm.jp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83964" y="3257482"/>
            <a:ext cx="3085713" cy="35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0" y="4630775"/>
            <a:ext cx="567750" cy="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396</Words>
  <Application>Microsoft Macintosh PowerPoint</Application>
  <PresentationFormat>On-screen Show (16:9)</PresentationFormat>
  <Paragraphs>412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Cantata One</vt:lpstr>
      <vt:lpstr>Arial Black</vt:lpstr>
      <vt:lpstr>Simple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Customer Satisfaction and Product Development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Elizabeth Monti</cp:lastModifiedBy>
  <cp:revision>3</cp:revision>
  <dcterms:modified xsi:type="dcterms:W3CDTF">2018-01-11T09:53:44Z</dcterms:modified>
</cp:coreProperties>
</file>